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  <p:sldId id="264" r:id="rId4"/>
    <p:sldId id="266" r:id="rId5"/>
    <p:sldId id="265" r:id="rId6"/>
    <p:sldId id="267" r:id="rId7"/>
    <p:sldId id="268" r:id="rId8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6"/>
    <p:restoredTop sz="94666"/>
  </p:normalViewPr>
  <p:slideViewPr>
    <p:cSldViewPr snapToGrid="0" snapToObjects="1">
      <p:cViewPr varScale="1">
        <p:scale>
          <a:sx n="49" d="100"/>
          <a:sy n="49" d="100"/>
        </p:scale>
        <p:origin x="72" y="739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05/05/2025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05/05/2025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05/05/2025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05/05/2025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05/05/2025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05/05/2025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05/05/2025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05/05/2025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05/05/2025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A154BC-5750-8602-3DAC-206A36E71212}"/>
              </a:ext>
            </a:extLst>
          </p:cNvPr>
          <p:cNvSpPr txBox="1"/>
          <p:nvPr/>
        </p:nvSpPr>
        <p:spPr>
          <a:xfrm>
            <a:off x="1398437" y="4089114"/>
            <a:ext cx="247324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Jose Miguel Vera Garzón</a:t>
            </a:r>
          </a:p>
          <a:p>
            <a:pPr algn="ctr"/>
            <a:r>
              <a:rPr lang="es-E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María Juliana Ferro Bonilla</a:t>
            </a:r>
          </a:p>
          <a:p>
            <a:pPr algn="ctr"/>
            <a:r>
              <a:rPr lang="es-E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María Sofia Aljure Herrera</a:t>
            </a:r>
            <a:endParaRPr lang="es-CO" sz="9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0DBFB46-C44B-403D-B0DC-C89A1AFF72F2}"/>
              </a:ext>
            </a:extLst>
          </p:cNvPr>
          <p:cNvSpPr/>
          <p:nvPr/>
        </p:nvSpPr>
        <p:spPr>
          <a:xfrm>
            <a:off x="5153024" y="0"/>
            <a:ext cx="704056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err="1"/>
              <a:t>React</a:t>
            </a:r>
            <a:endParaRPr lang="es-C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FE4F799-8904-472C-B7CA-CC3101FCFE74}"/>
              </a:ext>
            </a:extLst>
          </p:cNvPr>
          <p:cNvSpPr txBox="1"/>
          <p:nvPr/>
        </p:nvSpPr>
        <p:spPr>
          <a:xfrm>
            <a:off x="897145" y="645228"/>
            <a:ext cx="3475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b="1" dirty="0">
                <a:solidFill>
                  <a:schemeClr val="bg1"/>
                </a:solidFill>
              </a:rPr>
              <a:t>CONEXIÓN BACKEND Y FRONTEND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0F726F3-6D40-4A3F-93E9-25968DA1F628}"/>
              </a:ext>
            </a:extLst>
          </p:cNvPr>
          <p:cNvSpPr txBox="1"/>
          <p:nvPr/>
        </p:nvSpPr>
        <p:spPr>
          <a:xfrm>
            <a:off x="1825831" y="2632348"/>
            <a:ext cx="16184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</a:rPr>
              <a:t>REACT</a:t>
            </a:r>
            <a:endParaRPr lang="es-CO" sz="3600" b="1" dirty="0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83F01CA-27A4-434B-89A1-FEB81BD1836C}"/>
              </a:ext>
            </a:extLst>
          </p:cNvPr>
          <p:cNvSpPr txBox="1"/>
          <p:nvPr/>
        </p:nvSpPr>
        <p:spPr>
          <a:xfrm>
            <a:off x="1582548" y="3401832"/>
            <a:ext cx="2105024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CO" b="1" i="0" dirty="0">
                <a:solidFill>
                  <a:srgbClr val="F0F6FC"/>
                </a:solidFill>
                <a:effectLst/>
                <a:latin typeface="-apple-system"/>
              </a:rPr>
              <a:t>ElectroCorhuila</a:t>
            </a:r>
          </a:p>
        </p:txBody>
      </p:sp>
      <p:pic>
        <p:nvPicPr>
          <p:cNvPr id="17" name="Picture 10" descr="React - Wikipedia, la enciclopedia libre">
            <a:extLst>
              <a:ext uri="{FF2B5EF4-FFF2-40B4-BE49-F238E27FC236}">
                <a16:creationId xmlns:a16="http://schemas.microsoft.com/office/drawing/2014/main" id="{7F9BADFB-37EB-441D-BD21-FD843DCCB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6162" y="0"/>
            <a:ext cx="2257425" cy="202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QUÉ ES FRONTEND Y BACKEND?">
            <a:extLst>
              <a:ext uri="{FF2B5EF4-FFF2-40B4-BE49-F238E27FC236}">
                <a16:creationId xmlns:a16="http://schemas.microsoft.com/office/drawing/2014/main" id="{2337A25D-AEAF-4231-AD49-AE990C1E6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648" y="2070375"/>
            <a:ext cx="4428918" cy="2480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act - Wikipedia, la enciclopedia libre">
            <a:extLst>
              <a:ext uri="{FF2B5EF4-FFF2-40B4-BE49-F238E27FC236}">
                <a16:creationId xmlns:a16="http://schemas.microsoft.com/office/drawing/2014/main" id="{79FF2408-5538-40FD-B2DE-04786F2D1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024" y="4700588"/>
            <a:ext cx="2257425" cy="202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7D3EF53-E239-41C4-89DF-5254B0C63A60}"/>
              </a:ext>
            </a:extLst>
          </p:cNvPr>
          <p:cNvSpPr txBox="1"/>
          <p:nvPr/>
        </p:nvSpPr>
        <p:spPr>
          <a:xfrm>
            <a:off x="2514600" y="462567"/>
            <a:ext cx="6419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INTRODUCCIÓN</a:t>
            </a:r>
            <a:endParaRPr lang="es-CO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F12CE8-2BCE-4BD1-AE26-E8166D62DA1D}"/>
              </a:ext>
            </a:extLst>
          </p:cNvPr>
          <p:cNvSpPr txBox="1"/>
          <p:nvPr/>
        </p:nvSpPr>
        <p:spPr>
          <a:xfrm>
            <a:off x="208785" y="1208123"/>
            <a:ext cx="9982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/>
              <a:t>Objetivo: </a:t>
            </a:r>
            <a:r>
              <a:rPr lang="es-MX" sz="2000" dirty="0"/>
              <a:t>Gestionar usuarios de una empresa de servicios públicos.</a:t>
            </a:r>
          </a:p>
          <a:p>
            <a:endParaRPr lang="es-MX" sz="2000" dirty="0"/>
          </a:p>
          <a:p>
            <a:r>
              <a:rPr lang="es-MX" sz="2000" b="1" dirty="0"/>
              <a:t>Funciones principales: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/>
              <a:t>Registro de nuevos usuarios.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/>
              <a:t>Asignación automática de tarifas según estrato.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/>
              <a:t>Consulta de tarifas por usuario.</a:t>
            </a:r>
          </a:p>
          <a:p>
            <a:r>
              <a:rPr lang="es-MX" sz="2000" dirty="0"/>
              <a:t>Interfaz moderna y responsiva gracias a </a:t>
            </a:r>
            <a:r>
              <a:rPr lang="es-MX" sz="2000" dirty="0" err="1"/>
              <a:t>Ionic</a:t>
            </a:r>
            <a:r>
              <a:rPr lang="es-MX" sz="2000" dirty="0"/>
              <a:t> + </a:t>
            </a:r>
            <a:r>
              <a:rPr lang="es-MX" sz="2000" dirty="0" err="1"/>
              <a:t>React</a:t>
            </a:r>
            <a:r>
              <a:rPr lang="es-MX" sz="2000" dirty="0"/>
              <a:t>.</a:t>
            </a:r>
            <a:endParaRPr lang="es-CO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C7F5C95-A78F-46EC-B801-5562E3E0A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0110" y="1243282"/>
            <a:ext cx="3038032" cy="348107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D3155E7-9109-43A4-B57F-4A21D1481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85" y="3734965"/>
            <a:ext cx="5182365" cy="111227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9DFD64F-A432-4366-9F1B-987B8D0300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160" y="5064057"/>
            <a:ext cx="8621966" cy="120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47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7D3EF53-E239-41C4-89DF-5254B0C63A60}"/>
              </a:ext>
            </a:extLst>
          </p:cNvPr>
          <p:cNvSpPr txBox="1"/>
          <p:nvPr/>
        </p:nvSpPr>
        <p:spPr>
          <a:xfrm>
            <a:off x="2514600" y="904875"/>
            <a:ext cx="6419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TECNOLOGIAS USADAS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F12CE8-2BCE-4BD1-AE26-E8166D62DA1D}"/>
              </a:ext>
            </a:extLst>
          </p:cNvPr>
          <p:cNvSpPr txBox="1"/>
          <p:nvPr/>
        </p:nvSpPr>
        <p:spPr>
          <a:xfrm>
            <a:off x="536178" y="1892010"/>
            <a:ext cx="107969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2400" b="1" dirty="0" err="1"/>
              <a:t>Frontend</a:t>
            </a:r>
            <a:r>
              <a:rPr lang="es-CO" sz="2400" b="1" dirty="0"/>
              <a:t>: </a:t>
            </a:r>
            <a:r>
              <a:rPr lang="es-CO" sz="2400" dirty="0" err="1"/>
              <a:t>Ionic</a:t>
            </a:r>
            <a:r>
              <a:rPr lang="es-CO" sz="2400" dirty="0"/>
              <a:t> + </a:t>
            </a:r>
            <a:r>
              <a:rPr lang="es-CO" sz="2400" dirty="0" err="1"/>
              <a:t>React</a:t>
            </a:r>
            <a:endParaRPr lang="es-CO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2400" b="1" dirty="0" err="1"/>
              <a:t>Backend</a:t>
            </a:r>
            <a:r>
              <a:rPr lang="es-CO" sz="2400" b="1" dirty="0"/>
              <a:t>: </a:t>
            </a:r>
            <a:r>
              <a:rPr lang="es-CO" sz="2400" dirty="0"/>
              <a:t>Spring </a:t>
            </a:r>
            <a:r>
              <a:rPr lang="es-CO" sz="2400" dirty="0" err="1"/>
              <a:t>Boot</a:t>
            </a:r>
            <a:endParaRPr lang="es-CO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2400" b="1" dirty="0"/>
              <a:t>Base de Datos: </a:t>
            </a:r>
            <a:r>
              <a:rPr lang="es-CO" sz="2400" dirty="0"/>
              <a:t>MySQL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2400" b="1" dirty="0"/>
              <a:t>Arquitectura: </a:t>
            </a:r>
            <a:r>
              <a:rPr lang="es-CO" sz="2400" dirty="0" err="1"/>
              <a:t>Onion</a:t>
            </a:r>
            <a:r>
              <a:rPr lang="es-CO" sz="2400" dirty="0"/>
              <a:t> (</a:t>
            </a:r>
            <a:r>
              <a:rPr lang="es-CO" sz="2400" dirty="0" err="1"/>
              <a:t>Domain</a:t>
            </a:r>
            <a:r>
              <a:rPr lang="es-CO" sz="2400" dirty="0"/>
              <a:t>, </a:t>
            </a:r>
            <a:r>
              <a:rPr lang="es-CO" sz="2400" dirty="0" err="1"/>
              <a:t>Application</a:t>
            </a:r>
            <a:r>
              <a:rPr lang="es-CO" sz="2400" dirty="0"/>
              <a:t>, </a:t>
            </a:r>
            <a:r>
              <a:rPr lang="es-CO" sz="2400" dirty="0" err="1"/>
              <a:t>Infrastructure</a:t>
            </a:r>
            <a:r>
              <a:rPr lang="es-CO" sz="2400" dirty="0"/>
              <a:t>, Web)</a:t>
            </a:r>
          </a:p>
        </p:txBody>
      </p:sp>
      <p:pic>
        <p:nvPicPr>
          <p:cNvPr id="1026" name="Picture 2" descr="Qué es ionic">
            <a:extLst>
              <a:ext uri="{FF2B5EF4-FFF2-40B4-BE49-F238E27FC236}">
                <a16:creationId xmlns:a16="http://schemas.microsoft.com/office/drawing/2014/main" id="{30B148FD-CDCC-4D29-86C1-C237B0F51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399" y="6810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E55C5BF-E91C-4B69-B570-662B2AF9F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8897" y="1410874"/>
            <a:ext cx="2257425" cy="2028825"/>
          </a:xfrm>
          <a:prstGeom prst="rect">
            <a:avLst/>
          </a:prstGeom>
        </p:spPr>
      </p:pic>
      <p:sp>
        <p:nvSpPr>
          <p:cNvPr id="7" name="Signo más 6">
            <a:extLst>
              <a:ext uri="{FF2B5EF4-FFF2-40B4-BE49-F238E27FC236}">
                <a16:creationId xmlns:a16="http://schemas.microsoft.com/office/drawing/2014/main" id="{F1531FD1-0B8E-46F4-9381-31244E10D38C}"/>
              </a:ext>
            </a:extLst>
          </p:cNvPr>
          <p:cNvSpPr/>
          <p:nvPr/>
        </p:nvSpPr>
        <p:spPr>
          <a:xfrm>
            <a:off x="9134771" y="1707943"/>
            <a:ext cx="545505" cy="587582"/>
          </a:xfrm>
          <a:prstGeom prst="mathPlu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32" name="Picture 8" descr="Qué es MySQL? | OVHcloud Global">
            <a:extLst>
              <a:ext uri="{FF2B5EF4-FFF2-40B4-BE49-F238E27FC236}">
                <a16:creationId xmlns:a16="http://schemas.microsoft.com/office/drawing/2014/main" id="{0946937A-BBAF-4CC0-89E8-5C44027261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525" y="3981450"/>
            <a:ext cx="4281487" cy="1834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icroservicios: SPRING BOOT. (XXVII Ciclo de conferencias de información  técnica de la EPC) - Inicio">
            <a:extLst>
              <a:ext uri="{FF2B5EF4-FFF2-40B4-BE49-F238E27FC236}">
                <a16:creationId xmlns:a16="http://schemas.microsoft.com/office/drawing/2014/main" id="{C03A2422-F3CD-4D13-BA3C-7695187FB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178" y="4046430"/>
            <a:ext cx="41529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268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7D3EF53-E239-41C4-89DF-5254B0C63A60}"/>
              </a:ext>
            </a:extLst>
          </p:cNvPr>
          <p:cNvSpPr txBox="1"/>
          <p:nvPr/>
        </p:nvSpPr>
        <p:spPr>
          <a:xfrm>
            <a:off x="2514600" y="904875"/>
            <a:ext cx="6419850" cy="441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ESTRUCTURA DEL FRONTEND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F12CE8-2BCE-4BD1-AE26-E8166D62DA1D}"/>
              </a:ext>
            </a:extLst>
          </p:cNvPr>
          <p:cNvSpPr txBox="1"/>
          <p:nvPr/>
        </p:nvSpPr>
        <p:spPr>
          <a:xfrm>
            <a:off x="733425" y="1571838"/>
            <a:ext cx="9982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b="1" dirty="0" err="1"/>
              <a:t>component</a:t>
            </a:r>
            <a:r>
              <a:rPr lang="es-MX" sz="2000" b="1" dirty="0"/>
              <a:t>/: </a:t>
            </a:r>
            <a:r>
              <a:rPr lang="es-MX" sz="2000" dirty="0"/>
              <a:t>Elementos visuales reutilizables.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b="1" dirty="0" err="1"/>
              <a:t>service</a:t>
            </a:r>
            <a:r>
              <a:rPr lang="es-MX" sz="2000" b="1" dirty="0"/>
              <a:t>/: </a:t>
            </a:r>
            <a:r>
              <a:rPr lang="es-MX" sz="2000" dirty="0"/>
              <a:t>Comunicación con </a:t>
            </a:r>
            <a:r>
              <a:rPr lang="es-MX" sz="2000" dirty="0" err="1"/>
              <a:t>backend</a:t>
            </a:r>
            <a:r>
              <a:rPr lang="es-MX" sz="2000" dirty="0"/>
              <a:t> (API).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b="1" dirty="0" err="1"/>
              <a:t>view</a:t>
            </a:r>
            <a:r>
              <a:rPr lang="es-MX" sz="2000" b="1" dirty="0"/>
              <a:t>/: </a:t>
            </a:r>
            <a:r>
              <a:rPr lang="es-MX" sz="2000" dirty="0"/>
              <a:t>Páginas completas de usuario.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/>
              <a:t>Archivos raíz </a:t>
            </a:r>
            <a:r>
              <a:rPr lang="es-MX" sz="2000" b="1" dirty="0"/>
              <a:t>(</a:t>
            </a:r>
            <a:r>
              <a:rPr lang="es-MX" sz="2000" b="1" dirty="0" err="1"/>
              <a:t>App.tsx</a:t>
            </a:r>
            <a:r>
              <a:rPr lang="es-MX" sz="2000" b="1" dirty="0"/>
              <a:t>, </a:t>
            </a:r>
            <a:r>
              <a:rPr lang="es-MX" sz="2000" b="1" dirty="0" err="1"/>
              <a:t>main.tsx</a:t>
            </a:r>
            <a:r>
              <a:rPr lang="es-MX" sz="2000" b="1" dirty="0"/>
              <a:t>) : </a:t>
            </a:r>
            <a:r>
              <a:rPr lang="es-MX" sz="2000" dirty="0"/>
              <a:t>configuran rutas, la estructura y arranque de la aplicación.</a:t>
            </a:r>
            <a:endParaRPr lang="es-CO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23CD24B-AFBC-4B99-9B5D-172DB809E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1239" y="3031604"/>
            <a:ext cx="3271109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63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7D3EF53-E239-41C4-89DF-5254B0C63A60}"/>
              </a:ext>
            </a:extLst>
          </p:cNvPr>
          <p:cNvSpPr txBox="1"/>
          <p:nvPr/>
        </p:nvSpPr>
        <p:spPr>
          <a:xfrm>
            <a:off x="2514600" y="904875"/>
            <a:ext cx="6419850" cy="441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ARQUITECTURA DEL BACKEND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F12CE8-2BCE-4BD1-AE26-E8166D62DA1D}"/>
              </a:ext>
            </a:extLst>
          </p:cNvPr>
          <p:cNvSpPr txBox="1"/>
          <p:nvPr/>
        </p:nvSpPr>
        <p:spPr>
          <a:xfrm>
            <a:off x="388241" y="1619250"/>
            <a:ext cx="9982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b="1" dirty="0"/>
              <a:t>Web: </a:t>
            </a:r>
            <a:r>
              <a:rPr lang="es-MX" sz="2000" dirty="0"/>
              <a:t>Recibe las solicitudes HTTP.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b="1" dirty="0" err="1"/>
              <a:t>Application</a:t>
            </a:r>
            <a:r>
              <a:rPr lang="es-MX" sz="2000" b="1" dirty="0"/>
              <a:t>: </a:t>
            </a:r>
            <a:r>
              <a:rPr lang="es-MX" sz="2000" dirty="0"/>
              <a:t>Contiene la lógica de negocio.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b="1" dirty="0" err="1"/>
              <a:t>Domain</a:t>
            </a:r>
            <a:r>
              <a:rPr lang="es-MX" sz="2000" b="1" dirty="0"/>
              <a:t>: </a:t>
            </a:r>
            <a:r>
              <a:rPr lang="es-MX" sz="2000" dirty="0"/>
              <a:t>Define las entidades y reglas.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b="1" dirty="0" err="1"/>
              <a:t>Infrastructure</a:t>
            </a:r>
            <a:r>
              <a:rPr lang="es-MX" sz="2000" b="1" dirty="0"/>
              <a:t>: </a:t>
            </a:r>
            <a:r>
              <a:rPr lang="es-MX" sz="2000" dirty="0"/>
              <a:t>Maneja la persistencia (DB).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b="1" dirty="0"/>
              <a:t>Base de Datos: </a:t>
            </a:r>
            <a:r>
              <a:rPr lang="es-MX" sz="2000" dirty="0"/>
              <a:t>Almacena los datos de usuarios y tarifas.</a:t>
            </a:r>
            <a:endParaRPr lang="es-CO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907ABB1-AE4E-46DA-BDC3-ECC31869E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1126" y="1423303"/>
            <a:ext cx="3411771" cy="432979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AB2A976-FBF1-49BE-903E-6672178A9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734" r="89579"/>
          <a:stretch/>
        </p:blipFill>
        <p:spPr>
          <a:xfrm>
            <a:off x="228600" y="3250466"/>
            <a:ext cx="1270697" cy="89960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F0D9E17-B439-438C-A35B-9CDB79D903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36" r="3716"/>
          <a:stretch/>
        </p:blipFill>
        <p:spPr>
          <a:xfrm>
            <a:off x="1" y="4252313"/>
            <a:ext cx="7734300" cy="162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560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7D3EF53-E239-41C4-89DF-5254B0C63A60}"/>
              </a:ext>
            </a:extLst>
          </p:cNvPr>
          <p:cNvSpPr txBox="1"/>
          <p:nvPr/>
        </p:nvSpPr>
        <p:spPr>
          <a:xfrm>
            <a:off x="2514600" y="904875"/>
            <a:ext cx="6419850" cy="441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/>
              <a:t>FLUJO DE REGISTRO DE USUARIO</a:t>
            </a:r>
            <a:endParaRPr lang="es-CO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F12CE8-2BCE-4BD1-AE26-E8166D62DA1D}"/>
              </a:ext>
            </a:extLst>
          </p:cNvPr>
          <p:cNvSpPr txBox="1"/>
          <p:nvPr/>
        </p:nvSpPr>
        <p:spPr>
          <a:xfrm>
            <a:off x="1162049" y="1952625"/>
            <a:ext cx="54959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2000" dirty="0"/>
              <a:t>Usuario llena formulario en el </a:t>
            </a:r>
            <a:r>
              <a:rPr lang="es-MX" sz="2000" dirty="0" err="1"/>
              <a:t>frontend</a:t>
            </a:r>
            <a:r>
              <a:rPr lang="es-MX" sz="2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000" dirty="0"/>
              <a:t>Se envían datos al </a:t>
            </a:r>
            <a:r>
              <a:rPr lang="es-MX" sz="2000" dirty="0" err="1"/>
              <a:t>backend</a:t>
            </a:r>
            <a:r>
              <a:rPr lang="es-MX" sz="2000" dirty="0"/>
              <a:t> (POST /usuarios).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2000" b="1" dirty="0"/>
              <a:t>El </a:t>
            </a:r>
            <a:r>
              <a:rPr lang="es-MX" sz="2000" b="1" dirty="0" err="1"/>
              <a:t>backend</a:t>
            </a:r>
            <a:r>
              <a:rPr lang="es-MX" sz="2000" b="1" dirty="0"/>
              <a:t>:</a:t>
            </a:r>
            <a:r>
              <a:rPr lang="es-MX" sz="2000" dirty="0"/>
              <a:t>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/>
              <a:t>Busca la tarifa según el estrato.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/>
              <a:t>Crea y guarda el usuario.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/>
              <a:t>Retorna un DTO con los datos y tarifa.</a:t>
            </a:r>
          </a:p>
          <a:p>
            <a:r>
              <a:rPr lang="es-MX" sz="2000" dirty="0"/>
              <a:t>4.Frontend muestra los resultados.</a:t>
            </a:r>
          </a:p>
        </p:txBody>
      </p:sp>
      <p:pic>
        <p:nvPicPr>
          <p:cNvPr id="3" name="Imagen 2" descr="Captura de pantalla de un celular&#10;&#10;El contenido generado por IA puede ser incorrecto.">
            <a:extLst>
              <a:ext uri="{FF2B5EF4-FFF2-40B4-BE49-F238E27FC236}">
                <a16:creationId xmlns:a16="http://schemas.microsoft.com/office/drawing/2014/main" id="{D68B3C26-2DB8-4909-859F-C413A8100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686" y="1405467"/>
            <a:ext cx="1899631" cy="217666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BF2B594-0C56-46A6-A444-523D9C42F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31" y="4267128"/>
            <a:ext cx="7576401" cy="120223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F3D6A3E-68F1-44C3-AD07-7019FEC3C2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463"/>
          <a:stretch/>
        </p:blipFill>
        <p:spPr>
          <a:xfrm>
            <a:off x="8254999" y="1678401"/>
            <a:ext cx="3845455" cy="2961231"/>
          </a:xfrm>
          <a:prstGeom prst="rect">
            <a:avLst/>
          </a:prstGeom>
        </p:spPr>
      </p:pic>
      <p:pic>
        <p:nvPicPr>
          <p:cNvPr id="11" name="Imagen 10" descr="Texto&#10;&#10;El contenido generado por IA puede ser incorrecto.">
            <a:extLst>
              <a:ext uri="{FF2B5EF4-FFF2-40B4-BE49-F238E27FC236}">
                <a16:creationId xmlns:a16="http://schemas.microsoft.com/office/drawing/2014/main" id="{3F642B9D-C95B-43C8-B03D-57F3AE2D31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8698" y="5205089"/>
            <a:ext cx="4790170" cy="102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217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7D3EF53-E239-41C4-89DF-5254B0C63A60}"/>
              </a:ext>
            </a:extLst>
          </p:cNvPr>
          <p:cNvSpPr txBox="1"/>
          <p:nvPr/>
        </p:nvSpPr>
        <p:spPr>
          <a:xfrm>
            <a:off x="2514600" y="904875"/>
            <a:ext cx="6419850" cy="441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/>
              <a:t>PUENTE ENTRE BACKEND Y FRONTEND</a:t>
            </a:r>
            <a:endParaRPr lang="es-CO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F12CE8-2BCE-4BD1-AE26-E8166D62DA1D}"/>
              </a:ext>
            </a:extLst>
          </p:cNvPr>
          <p:cNvSpPr txBox="1"/>
          <p:nvPr/>
        </p:nvSpPr>
        <p:spPr>
          <a:xfrm>
            <a:off x="609600" y="1524000"/>
            <a:ext cx="50673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800" b="1" dirty="0"/>
              <a:t>(</a:t>
            </a:r>
            <a:r>
              <a:rPr lang="es-MX" sz="1800" b="1" dirty="0" err="1"/>
              <a:t>UsuarioService.ts</a:t>
            </a:r>
            <a:r>
              <a:rPr lang="es-MX" sz="1800" b="1" dirty="0"/>
              <a:t>)</a:t>
            </a:r>
          </a:p>
          <a:p>
            <a:endParaRPr lang="es-MX" sz="1800" b="1" dirty="0"/>
          </a:p>
          <a:p>
            <a:pPr algn="l"/>
            <a:r>
              <a:rPr lang="es-MX" sz="1800" b="0" i="0" dirty="0">
                <a:effectLst/>
              </a:rPr>
              <a:t>Nuestro </a:t>
            </a:r>
            <a:r>
              <a:rPr lang="es-MX" sz="1800" b="0" i="0" dirty="0" err="1">
                <a:effectLst/>
              </a:rPr>
              <a:t>frontend</a:t>
            </a:r>
            <a:r>
              <a:rPr lang="es-MX" sz="1800" b="0" i="0" dirty="0">
                <a:effectLst/>
              </a:rPr>
              <a:t> se conecta al </a:t>
            </a:r>
            <a:r>
              <a:rPr lang="es-MX" sz="1800" b="0" i="0" dirty="0" err="1">
                <a:effectLst/>
              </a:rPr>
              <a:t>backend</a:t>
            </a:r>
            <a:r>
              <a:rPr lang="es-MX" sz="1800" b="0" i="0" dirty="0">
                <a:effectLst/>
              </a:rPr>
              <a:t> de dos formas:</a:t>
            </a:r>
          </a:p>
          <a:p>
            <a:pPr algn="l">
              <a:buFont typeface="+mj-lt"/>
              <a:buAutoNum type="arabicPeriod"/>
            </a:pPr>
            <a:r>
              <a:rPr lang="es-MX" sz="1800" b="1" i="0" dirty="0">
                <a:effectLst/>
              </a:rPr>
              <a:t>Directamente en el componente</a:t>
            </a:r>
            <a:r>
              <a:rPr lang="es-MX" sz="1800" b="0" i="0" dirty="0">
                <a:effectLst/>
              </a:rPr>
              <a:t>: Para acciones simples, como enviar datos del formulario.</a:t>
            </a:r>
          </a:p>
          <a:p>
            <a:pPr algn="l">
              <a:buFont typeface="+mj-lt"/>
              <a:buAutoNum type="arabicPeriod"/>
            </a:pPr>
            <a:r>
              <a:rPr lang="es-MX" sz="1800" b="1" i="0" dirty="0">
                <a:effectLst/>
              </a:rPr>
              <a:t>Mediante un servicio</a:t>
            </a:r>
            <a:r>
              <a:rPr lang="es-MX" sz="1800" b="0" i="0" dirty="0">
                <a:effectLst/>
              </a:rPr>
              <a:t>: Para centralizar llamadas API y promover reutilización.</a:t>
            </a:r>
            <a:br>
              <a:rPr lang="es-MX" sz="1800" b="0" i="0" dirty="0">
                <a:effectLst/>
              </a:rPr>
            </a:br>
            <a:r>
              <a:rPr lang="es-MX" sz="1800" b="0" i="0" dirty="0">
                <a:effectLst/>
              </a:rPr>
              <a:t>A futuro</a:t>
            </a:r>
          </a:p>
          <a:p>
            <a:pPr algn="l"/>
            <a:endParaRPr lang="es-MX" sz="1800" dirty="0"/>
          </a:p>
          <a:p>
            <a:pPr marL="457200" indent="-457200">
              <a:buFont typeface="+mj-lt"/>
              <a:buAutoNum type="arabicPeriod"/>
            </a:pPr>
            <a:r>
              <a:rPr lang="es-MX" sz="1800" dirty="0"/>
              <a:t>Define la URL del </a:t>
            </a:r>
            <a:r>
              <a:rPr lang="es-MX" sz="1800" dirty="0" err="1"/>
              <a:t>backend</a:t>
            </a:r>
            <a:r>
              <a:rPr lang="es-MX" sz="1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1800" dirty="0"/>
              <a:t>Crea la interfaz </a:t>
            </a:r>
            <a:r>
              <a:rPr lang="es-MX" sz="1800" b="1" dirty="0" err="1"/>
              <a:t>CrearUsuarioReques</a:t>
            </a:r>
            <a:r>
              <a:rPr lang="es-MX" sz="1800" dirty="0" err="1"/>
              <a:t>t</a:t>
            </a:r>
            <a:r>
              <a:rPr lang="es-MX" sz="1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1800" dirty="0"/>
              <a:t>Función </a:t>
            </a:r>
            <a:r>
              <a:rPr lang="es-MX" sz="1800" b="1" dirty="0" err="1"/>
              <a:t>crearUsuario</a:t>
            </a:r>
            <a:r>
              <a:rPr lang="es-MX" sz="1800" b="1" dirty="0"/>
              <a:t>():</a:t>
            </a:r>
            <a:r>
              <a:rPr lang="es-MX" sz="1800" dirty="0"/>
              <a:t>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800" dirty="0" err="1"/>
              <a:t>Envia</a:t>
            </a:r>
            <a:r>
              <a:rPr lang="es-MX" sz="1800" dirty="0"/>
              <a:t> solicitud POST con </a:t>
            </a:r>
            <a:r>
              <a:rPr lang="es-MX" sz="1800" dirty="0" err="1"/>
              <a:t>fetch</a:t>
            </a:r>
            <a:r>
              <a:rPr lang="es-MX" sz="1800" dirty="0"/>
              <a:t>.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800" dirty="0"/>
              <a:t>Retorna respuesta en JSON.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800" dirty="0"/>
              <a:t>Maneja errores en la conexión o validación</a:t>
            </a:r>
            <a:r>
              <a:rPr lang="es-MX" sz="2000" dirty="0"/>
              <a:t>.</a:t>
            </a:r>
            <a:endParaRPr lang="es-CO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53A02CB-2C33-4A98-B24B-5564F63A8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604" y="1419225"/>
            <a:ext cx="5935196" cy="483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532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326</Words>
  <Application>Microsoft Office PowerPoint</Application>
  <PresentationFormat>Personalizado</PresentationFormat>
  <Paragraphs>52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-apple-system</vt:lpstr>
      <vt:lpstr>Arial</vt:lpstr>
      <vt:lpstr>Calibri</vt:lpstr>
      <vt:lpstr>Segoe UI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Katherine Bello</dc:creator>
  <cp:lastModifiedBy>maria sofia  aljure herrera</cp:lastModifiedBy>
  <cp:revision>24</cp:revision>
  <dcterms:created xsi:type="dcterms:W3CDTF">2020-08-21T13:03:05Z</dcterms:created>
  <dcterms:modified xsi:type="dcterms:W3CDTF">2025-05-05T23:12:23Z</dcterms:modified>
</cp:coreProperties>
</file>

<file path=docProps/thumbnail.jpeg>
</file>